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24" r:id="rId4"/>
  </p:sldMasterIdLst>
  <p:notesMasterIdLst>
    <p:notesMasterId r:id="rId21"/>
  </p:notesMasterIdLst>
  <p:handoutMasterIdLst>
    <p:handoutMasterId r:id="rId22"/>
  </p:handoutMasterIdLst>
  <p:sldIdLst>
    <p:sldId id="429" r:id="rId5"/>
    <p:sldId id="425" r:id="rId6"/>
    <p:sldId id="422" r:id="rId7"/>
    <p:sldId id="418" r:id="rId8"/>
    <p:sldId id="427" r:id="rId9"/>
    <p:sldId id="420" r:id="rId10"/>
    <p:sldId id="419" r:id="rId11"/>
    <p:sldId id="421" r:id="rId12"/>
    <p:sldId id="426" r:id="rId13"/>
    <p:sldId id="424" r:id="rId14"/>
    <p:sldId id="430" r:id="rId15"/>
    <p:sldId id="423" r:id="rId16"/>
    <p:sldId id="409" r:id="rId17"/>
    <p:sldId id="431" r:id="rId18"/>
    <p:sldId id="428" r:id="rId19"/>
    <p:sldId id="288" r:id="rId20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/>
        </p14:section>
        <p14:section name="Agenda" id="{3A3042AC-662E-4A69-BB2D-EBAFF97EEAF5}">
          <p14:sldIdLst>
            <p14:sldId id="429"/>
            <p14:sldId id="425"/>
          </p14:sldIdLst>
        </p14:section>
        <p14:section name="Meet Coaches" id="{D406820B-399B-4A34-9148-B3F013978C6A}">
          <p14:sldIdLst>
            <p14:sldId id="422"/>
          </p14:sldIdLst>
        </p14:section>
        <p14:section name="scenario" id="{3BBA79BE-4F68-443D-BA08-6D36CB1710E3}">
          <p14:sldIdLst>
            <p14:sldId id="418"/>
            <p14:sldId id="427"/>
            <p14:sldId id="420"/>
            <p14:sldId id="419"/>
            <p14:sldId id="421"/>
            <p14:sldId id="426"/>
          </p14:sldIdLst>
        </p14:section>
        <p14:section name="hints" id="{5DD27673-3D85-4EDB-A887-377C1B7DAE3F}">
          <p14:sldIdLst>
            <p14:sldId id="424"/>
            <p14:sldId id="430"/>
            <p14:sldId id="423"/>
          </p14:sldIdLst>
        </p14:section>
        <p14:section name="Followup" id="{E228A65D-4B95-4FEE-9A69-F629087D1923}">
          <p14:sldIdLst>
            <p14:sldId id="409"/>
            <p14:sldId id="431"/>
          </p14:sldIdLst>
        </p14:section>
        <p14:section name="Next Steps" id="{5F8C4C66-6F32-4CD8-B85D-FF2785229007}">
          <p14:sldIdLst>
            <p14:sldId id="428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00000"/>
    <a:srgbClr val="EDEFF7"/>
    <a:srgbClr val="FFD270"/>
    <a:srgbClr val="EEAA9C"/>
    <a:srgbClr val="EE9E8E"/>
    <a:srgbClr val="B7E3C3"/>
    <a:srgbClr val="9EDAAE"/>
    <a:srgbClr val="85D199"/>
    <a:srgbClr val="4DC7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4" autoAdjust="0"/>
    <p:restoredTop sz="92970" autoAdjust="0"/>
  </p:normalViewPr>
  <p:slideViewPr>
    <p:cSldViewPr snapToGrid="0" showGuides="1">
      <p:cViewPr varScale="1">
        <p:scale>
          <a:sx n="95" d="100"/>
          <a:sy n="95" d="100"/>
        </p:scale>
        <p:origin x="1266" y="306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04.12.2024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04.12.2024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4. Dezember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-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54AEA29-FD98-FD45-860E-07D63F50FFE1}"/>
              </a:ext>
            </a:extLst>
          </p:cNvPr>
          <p:cNvSpPr/>
          <p:nvPr userDrawn="1"/>
        </p:nvSpPr>
        <p:spPr>
          <a:xfrm>
            <a:off x="1" y="0"/>
            <a:ext cx="335665" cy="685958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1033200" y="1425600"/>
            <a:ext cx="8622612" cy="1990800"/>
          </a:xfrm>
        </p:spPr>
        <p:txBody>
          <a:bodyPr lIns="90000" rIns="90000" anchor="b" anchorCtr="0">
            <a:normAutofit/>
          </a:bodyPr>
          <a:lstStyle>
            <a:lvl1pPr>
              <a:spcBef>
                <a:spcPts val="0"/>
              </a:spcBef>
              <a:defRPr sz="6600" b="1" u="sng" baseline="0">
                <a:uFill>
                  <a:solidFill>
                    <a:srgbClr val="EB5C3F"/>
                  </a:solidFill>
                </a:uFill>
                <a:latin typeface="+mj-lt"/>
              </a:defRPr>
            </a:lvl1pPr>
          </a:lstStyle>
          <a:p>
            <a:r>
              <a:rPr lang="de-DE" dirty="0">
                <a:uFill>
                  <a:solidFill>
                    <a:schemeClr val="accent2"/>
                  </a:solidFill>
                </a:uFill>
              </a:rPr>
              <a:t>Präsentationstitel  zweizeilig</a:t>
            </a:r>
          </a:p>
        </p:txBody>
      </p:sp>
      <p:sp>
        <p:nvSpPr>
          <p:cNvPr id="19" name="Textplatzhalt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1111250" y="3543300"/>
            <a:ext cx="8545513" cy="808038"/>
          </a:xfrm>
        </p:spPr>
        <p:txBody>
          <a:bodyPr lIns="0" tIns="0" rIns="72000" bIns="0" anchor="ctr" anchorCtr="0">
            <a:normAutofit/>
          </a:bodyPr>
          <a:lstStyle>
            <a:lvl1pPr>
              <a:defRPr sz="2000">
                <a:solidFill>
                  <a:srgbClr val="00B3C4"/>
                </a:solidFill>
              </a:defRPr>
            </a:lvl1pPr>
          </a:lstStyle>
          <a:p>
            <a:pPr lvl="0"/>
            <a:r>
              <a:rPr lang="de-DE" dirty="0"/>
              <a:t>Referentenname, Funktion, Unternehmen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10A3B8-BFEE-D54A-AA7F-88B45F6DD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8059" y="5538650"/>
            <a:ext cx="909563" cy="9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410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4. Dezember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4. Dezember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4. Dezember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4. Dezember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4. Dezember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sag-tt-24-microsoft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.pankraz@microsoft.com" TargetMode="External"/><Relationship Id="rId7" Type="http://schemas.openxmlformats.org/officeDocument/2006/relationships/image" Target="../media/image49.jpeg"/><Relationship Id="rId2" Type="http://schemas.openxmlformats.org/officeDocument/2006/relationships/hyperlink" Target="mailto:Holger.bruchelt@microsoft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security/security-insider/intelligence-reports/microsoft-digital-defense-report-2024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sag.de/events/techtage25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sag.de/events/techxchange25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bsi.bund.de/SharedDocs/Downloads/DE/BSI/Publikationen/Lageberichte/Lagebericht2024.pdf?__blob=publicationFile&amp;v=4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www.microsoft.com/en-us/security/blog/2024/06/26/mitigating-skeleton-key-a-new-type-of-generative-ai-jailbreak-technique/" TargetMode="External"/><Relationship Id="rId7" Type="http://schemas.openxmlformats.org/officeDocument/2006/relationships/image" Target="../media/image41.png"/><Relationship Id="rId2" Type="http://schemas.openxmlformats.org/officeDocument/2006/relationships/hyperlink" Target="https://crescendo-the-multiturn-jailbreak.github.io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ki-techlab.de/ki-news/llm-refusal-training-easily-bypassed-with-past-tense-prompts/" TargetMode="External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two people fighting&#10;&#10;Description automatically generated">
            <a:extLst>
              <a:ext uri="{FF2B5EF4-FFF2-40B4-BE49-F238E27FC236}">
                <a16:creationId xmlns:a16="http://schemas.microsoft.com/office/drawing/2014/main" id="{38DED872-521C-38E6-398E-E2693D8D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9C770-132E-1087-2BAE-17F801ECB31A}"/>
              </a:ext>
            </a:extLst>
          </p:cNvPr>
          <p:cNvSpPr txBox="1"/>
          <p:nvPr/>
        </p:nvSpPr>
        <p:spPr>
          <a:xfrm>
            <a:off x="414259" y="3182718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5A129-4468-800B-8B51-E106C6A43D6B}"/>
              </a:ext>
            </a:extLst>
          </p:cNvPr>
          <p:cNvSpPr txBox="1"/>
          <p:nvPr/>
        </p:nvSpPr>
        <p:spPr>
          <a:xfrm>
            <a:off x="9796542" y="3259723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Blue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00B963-2D22-9C42-F761-95F1E964D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438" y="2957869"/>
            <a:ext cx="1294979" cy="640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77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269E9-8142-0BA7-1019-ED7990E47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Docker/</a:t>
            </a:r>
            <a:r>
              <a:rPr lang="de-DE" dirty="0" err="1"/>
              <a:t>Podman</a:t>
            </a:r>
            <a:r>
              <a:rPr lang="de-DE" dirty="0"/>
              <a:t> Desktop neustarten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Nutzung privater Browser-Tabs (</a:t>
            </a:r>
            <a:r>
              <a:rPr lang="de-DE" dirty="0" err="1"/>
              <a:t>cookie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private </a:t>
            </a:r>
            <a:r>
              <a:rPr lang="de-DE" dirty="0" err="1"/>
              <a:t>window</a:t>
            </a:r>
            <a:r>
              <a:rPr lang="de-DE" dirty="0"/>
              <a:t> freigeben nicht vergessen!)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GitHub Repository </a:t>
            </a:r>
            <a:r>
              <a:rPr lang="de-DE" dirty="0" err="1"/>
              <a:t>guide</a:t>
            </a:r>
            <a:r>
              <a:rPr lang="de-DE" dirty="0"/>
              <a:t> und dort die Tipps, </a:t>
            </a:r>
            <a:r>
              <a:rPr lang="de-DE" dirty="0" err="1"/>
              <a:t>Warnings</a:t>
            </a:r>
            <a:r>
              <a:rPr lang="de-DE" dirty="0"/>
              <a:t>, und wichtige Hinweise prüfen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nötig </a:t>
            </a:r>
            <a:r>
              <a:rPr lang="de-DE" dirty="0" err="1"/>
              <a:t>Evilginx</a:t>
            </a:r>
            <a:r>
              <a:rPr lang="de-DE" dirty="0"/>
              <a:t> „</a:t>
            </a:r>
            <a:r>
              <a:rPr lang="de-DE" dirty="0" err="1"/>
              <a:t>blacklist</a:t>
            </a:r>
            <a:r>
              <a:rPr lang="de-DE" dirty="0"/>
              <a:t> off“ einschalten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34EDC-FA4D-A6AA-DD7C-A122E59802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Hinweise zum Troubleshooting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709040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AEA69-F1B6-BB42-F0B7-B8A7069EB1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Having </a:t>
            </a:r>
            <a:r>
              <a:rPr lang="de-DE" cap="none" dirty="0" err="1"/>
              <a:t>fun</a:t>
            </a:r>
            <a:r>
              <a:rPr lang="de-DE" cap="none" dirty="0"/>
              <a:t> </a:t>
            </a:r>
            <a:r>
              <a:rPr lang="de-DE" cap="none" dirty="0" err="1"/>
              <a:t>hacking</a:t>
            </a:r>
            <a:endParaRPr lang="en-DE" cap="none" dirty="0"/>
          </a:p>
        </p:txBody>
      </p:sp>
      <p:pic>
        <p:nvPicPr>
          <p:cNvPr id="5" name="Picture 4" descr="Screens screenshot of a computer screen&#10;&#10;Description automatically generated">
            <a:extLst>
              <a:ext uri="{FF2B5EF4-FFF2-40B4-BE49-F238E27FC236}">
                <a16:creationId xmlns:a16="http://schemas.microsoft.com/office/drawing/2014/main" id="{878FDCBD-18E2-3425-2B92-1B91A358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5" y="1428423"/>
            <a:ext cx="6848146" cy="4665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616FCF4-03D8-357E-9A93-3C633792F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586" y="2806541"/>
            <a:ext cx="4404014" cy="2119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689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94F9C-D63E-B5A3-380A-AA28ECDE8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1" y="1341437"/>
            <a:ext cx="11730296" cy="4883871"/>
          </a:xfrm>
        </p:spPr>
        <p:txBody>
          <a:bodyPr/>
          <a:lstStyle/>
          <a:p>
            <a:endParaRPr lang="en-US" sz="5400" dirty="0"/>
          </a:p>
          <a:p>
            <a:r>
              <a:rPr lang="en-US" sz="5400" dirty="0">
                <a:hlinkClick r:id="rId2"/>
              </a:rPr>
              <a:t>https://aka.ms/dsag-tt-24-microsoft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13323-71DF-33FB-EB76-BA11486E0C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Ready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52280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 oder via GitHub.</a:t>
            </a:r>
            <a:endParaRPr lang="en-DE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1962727" y="3131128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📬holger.bruchelt@microsoft.com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📬martin.pankraz@microsoft.com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18" y="4034038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22C1CC7-D849-157C-9D6A-897538044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272" y="1873762"/>
            <a:ext cx="3137401" cy="3723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35FD7-6049-355C-7C89-608A0A566C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Raise </a:t>
            </a:r>
            <a:r>
              <a:rPr lang="de-DE" cap="none" dirty="0" err="1"/>
              <a:t>the</a:t>
            </a:r>
            <a:r>
              <a:rPr lang="de-DE" cap="none" dirty="0"/>
              <a:t> bar </a:t>
            </a:r>
            <a:r>
              <a:rPr lang="de-DE" cap="none" dirty="0" err="1"/>
              <a:t>for</a:t>
            </a:r>
            <a:r>
              <a:rPr lang="de-DE" cap="none" dirty="0"/>
              <a:t> </a:t>
            </a:r>
            <a:r>
              <a:rPr lang="de-DE" cap="none" dirty="0" err="1"/>
              <a:t>your</a:t>
            </a:r>
            <a:r>
              <a:rPr lang="de-DE" cap="none" dirty="0"/>
              <a:t> SAP </a:t>
            </a:r>
            <a:r>
              <a:rPr lang="de-DE" cap="none" dirty="0" err="1"/>
              <a:t>sign</a:t>
            </a:r>
            <a:r>
              <a:rPr lang="de-DE" cap="none" dirty="0"/>
              <a:t>-ins </a:t>
            </a:r>
            <a:r>
              <a:rPr lang="de-DE" cap="none" dirty="0" err="1"/>
              <a:t>from</a:t>
            </a:r>
            <a:r>
              <a:rPr lang="de-DE" cap="none" dirty="0"/>
              <a:t> </a:t>
            </a:r>
            <a:r>
              <a:rPr lang="de-DE" cap="none" dirty="0" err="1"/>
              <a:t>better</a:t>
            </a:r>
            <a:r>
              <a:rPr lang="de-DE" cap="none" dirty="0"/>
              <a:t> </a:t>
            </a:r>
            <a:r>
              <a:rPr lang="de-DE" cap="none" dirty="0" err="1"/>
              <a:t>to</a:t>
            </a:r>
            <a:r>
              <a:rPr lang="de-DE" cap="none" dirty="0"/>
              <a:t> </a:t>
            </a:r>
            <a:r>
              <a:rPr lang="de-DE" cap="none"/>
              <a:t>best</a:t>
            </a:r>
            <a:endParaRPr lang="en-DE" cap="non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3C3932-8E64-609B-B6C1-5B379ADD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32747" y="1105027"/>
            <a:ext cx="9296986" cy="5250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B7A9A3-23BF-1FD1-0083-E4491D1A8262}"/>
              </a:ext>
            </a:extLst>
          </p:cNvPr>
          <p:cNvSpPr txBox="1"/>
          <p:nvPr/>
        </p:nvSpPr>
        <p:spPr>
          <a:xfrm>
            <a:off x="2934501" y="6453134"/>
            <a:ext cx="6893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/>
              </a:rPr>
              <a:t>Microsoft </a:t>
            </a:r>
            <a:r>
              <a:rPr lang="de-DE" dirty="0" err="1">
                <a:hlinkClick r:id="rId3"/>
              </a:rPr>
              <a:t>Digitial</a:t>
            </a:r>
            <a:r>
              <a:rPr lang="de-DE" dirty="0">
                <a:hlinkClick r:id="rId3"/>
              </a:rPr>
              <a:t> Defense Report 2024</a:t>
            </a:r>
            <a:r>
              <a:rPr lang="de-DE" dirty="0"/>
              <a:t>	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46064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7AE7F-A2A4-8412-AC4B-BCF58D4805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0" i="0" cap="none" dirty="0">
                <a:effectLst/>
                <a:latin typeface="-apple-system"/>
              </a:rPr>
              <a:t>DSAG </a:t>
            </a:r>
            <a:r>
              <a:rPr lang="en-US" b="0" i="0" cap="none" dirty="0" err="1">
                <a:effectLst/>
                <a:latin typeface="-apple-system"/>
              </a:rPr>
              <a:t>Technologietage</a:t>
            </a:r>
            <a:r>
              <a:rPr lang="en-US" b="0" i="0" cap="none" dirty="0">
                <a:effectLst/>
                <a:latin typeface="-apple-system"/>
              </a:rPr>
              <a:t> und </a:t>
            </a:r>
            <a:r>
              <a:rPr lang="en-US" b="0" i="0" cap="none" dirty="0" err="1">
                <a:effectLst/>
                <a:latin typeface="-apple-system"/>
              </a:rPr>
              <a:t>TechXChange</a:t>
            </a:r>
            <a:endParaRPr lang="en-DE" cap="none" dirty="0"/>
          </a:p>
        </p:txBody>
      </p:sp>
      <p:pic>
        <p:nvPicPr>
          <p:cNvPr id="2" name="Grafik 5">
            <a:extLst>
              <a:ext uri="{FF2B5EF4-FFF2-40B4-BE49-F238E27FC236}">
                <a16:creationId xmlns:a16="http://schemas.microsoft.com/office/drawing/2014/main" id="{D22E8FB9-559C-4E25-E75E-F04F28881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534" y="2208986"/>
            <a:ext cx="6044259" cy="3400393"/>
          </a:xfrm>
          <a:prstGeom prst="rect">
            <a:avLst/>
          </a:prstGeom>
        </p:spPr>
      </p:pic>
      <p:sp>
        <p:nvSpPr>
          <p:cNvPr id="5" name="Textfeld 3">
            <a:extLst>
              <a:ext uri="{FF2B5EF4-FFF2-40B4-BE49-F238E27FC236}">
                <a16:creationId xmlns:a16="http://schemas.microsoft.com/office/drawing/2014/main" id="{CCB48136-24FE-C35E-5476-77B06E5CB2AF}"/>
              </a:ext>
            </a:extLst>
          </p:cNvPr>
          <p:cNvSpPr txBox="1"/>
          <p:nvPr/>
        </p:nvSpPr>
        <p:spPr>
          <a:xfrm>
            <a:off x="377207" y="1966011"/>
            <a:ext cx="51040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DSAG Technologietage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 &amp; 03. April 2025 im RheinMain CongressCenter in Wiesbaden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https://dsag.de/events/techtage25/</a:t>
            </a: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sz="1800" b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sz="1800" b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DSAG TechXchange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April 2025 im RheinMain CongressCenter in Wiesbaden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https://dsag.de/events/techxchange25/</a:t>
            </a: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sz="1800" b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de-DE" sz="1800" b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Anmeldung ist geöffnet!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Kombi-Tickets sind verfügbar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de-DE" sz="1800" b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de-DE" sz="1800" b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441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9AA34E9-969C-994B-8B6F-25775E000C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7408" y="404664"/>
            <a:ext cx="11461631" cy="1990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5400" dirty="0">
                <a:uFill>
                  <a:solidFill>
                    <a:schemeClr val="accent2"/>
                  </a:solidFill>
                </a:uFill>
              </a:rPr>
              <a:t>Vortragsslot auf Jahreskongress</a:t>
            </a:r>
          </a:p>
        </p:txBody>
      </p:sp>
      <p:sp>
        <p:nvSpPr>
          <p:cNvPr id="45" name="Textplatzhalter 44"/>
          <p:cNvSpPr>
            <a:spLocks noGrp="1"/>
          </p:cNvSpPr>
          <p:nvPr>
            <p:ph type="body" sz="quarter" idx="19"/>
          </p:nvPr>
        </p:nvSpPr>
        <p:spPr>
          <a:xfrm>
            <a:off x="1199456" y="2630506"/>
            <a:ext cx="9773344" cy="3174757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endParaRPr lang="de-DE" b="0" dirty="0"/>
          </a:p>
          <a:p>
            <a:pPr marL="342900" indent="-342900">
              <a:buFontTx/>
              <a:buChar char="-"/>
            </a:pPr>
            <a:r>
              <a:rPr lang="de-DE" b="0" dirty="0"/>
              <a:t>Am 16. Oktober 2024 in Leipzig</a:t>
            </a:r>
          </a:p>
          <a:p>
            <a:pPr marL="342900" indent="-342900">
              <a:buFontTx/>
              <a:buChar char="-"/>
            </a:pPr>
            <a:r>
              <a:rPr lang="de-DE" b="0" dirty="0"/>
              <a:t>Ein Slot á 45 Minuten zur freien Gestaltung zwischen 14:00 und 17:30</a:t>
            </a:r>
          </a:p>
          <a:p>
            <a:pPr marL="342900" indent="-342900">
              <a:buFontTx/>
              <a:buChar char="-"/>
            </a:pPr>
            <a:r>
              <a:rPr lang="de-DE" b="0" dirty="0"/>
              <a:t>Anreise und Unterkunft werden übernommen </a:t>
            </a:r>
          </a:p>
          <a:p>
            <a:r>
              <a:rPr lang="de-DE" b="0" dirty="0"/>
              <a:t>     (bis 3 Personen pro Vortrag)</a:t>
            </a:r>
          </a:p>
          <a:p>
            <a:r>
              <a:rPr lang="de-DE" b="0" dirty="0"/>
              <a:t>-    Ansprechpartner: Patrick Schnarchendorf (DSAG)</a:t>
            </a:r>
          </a:p>
          <a:p>
            <a:pPr marL="342900" indent="-342900">
              <a:buFontTx/>
              <a:buChar char="-"/>
            </a:pPr>
            <a:endParaRPr lang="de-DE" b="0" dirty="0"/>
          </a:p>
          <a:p>
            <a:pPr marL="342900" indent="-342900">
              <a:buFontTx/>
              <a:buChar char="-"/>
            </a:pP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79263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pPr algn="ctr"/>
            <a:r>
              <a:rPr lang="de-DE" b="1" cap="none" dirty="0">
                <a:latin typeface="+mn-lt"/>
              </a:rPr>
              <a:t>SAP Hacker für einen Tag – Willkommen </a:t>
            </a:r>
            <a:r>
              <a:rPr lang="de-DE" b="1" cap="none" dirty="0" err="1">
                <a:solidFill>
                  <a:srgbClr val="C00000"/>
                </a:solidFill>
                <a:latin typeface="+mn-lt"/>
              </a:rPr>
              <a:t>Red</a:t>
            </a:r>
            <a:r>
              <a:rPr lang="de-DE" b="1" cap="none" dirty="0">
                <a:solidFill>
                  <a:srgbClr val="C00000"/>
                </a:solidFill>
                <a:latin typeface="+mn-lt"/>
              </a:rPr>
              <a:t> </a:t>
            </a:r>
            <a:r>
              <a:rPr lang="de-DE" b="1" cap="none" dirty="0" err="1">
                <a:solidFill>
                  <a:srgbClr val="C00000"/>
                </a:solidFill>
                <a:latin typeface="+mn-lt"/>
              </a:rPr>
              <a:t>Team</a:t>
            </a:r>
            <a:r>
              <a:rPr lang="de-DE" b="1" cap="none" dirty="0" err="1">
                <a:latin typeface="+mn-lt"/>
              </a:rPr>
              <a:t>‘er</a:t>
            </a:r>
            <a:endParaRPr lang="de-DE" b="1" cap="none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09A3A-BD2F-710E-D890-E37E2B4A2525}"/>
              </a:ext>
            </a:extLst>
          </p:cNvPr>
          <p:cNvSpPr txBox="1"/>
          <p:nvPr/>
        </p:nvSpPr>
        <p:spPr>
          <a:xfrm>
            <a:off x="360218" y="1263073"/>
            <a:ext cx="7721600" cy="458587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de-DE" sz="2000" dirty="0">
                <a:solidFill>
                  <a:srgbClr val="000000"/>
                </a:solidFill>
              </a:rPr>
              <a:t>Agenda für heute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09:00  Begrüßung vor Ort in Walldorf und Online </a:t>
            </a:r>
            <a:br>
              <a:rPr lang="de-DE" dirty="0">
                <a:solidFill>
                  <a:srgbClr val="000000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09:15  Vorstellung Angriffs-Szenario und </a:t>
            </a:r>
            <a:r>
              <a:rPr lang="de-DE" dirty="0" err="1">
                <a:solidFill>
                  <a:srgbClr val="000000"/>
                </a:solidFill>
              </a:rPr>
              <a:t>EvilGinx</a:t>
            </a:r>
            <a:endParaRPr lang="de-DE" dirty="0">
              <a:solidFill>
                <a:srgbClr val="000000"/>
              </a:solidFill>
            </a:endParaRPr>
          </a:p>
          <a:p>
            <a:pPr algn="l"/>
            <a:br>
              <a:rPr lang="de-DE" dirty="0">
                <a:solidFill>
                  <a:srgbClr val="000000"/>
                </a:solidFill>
              </a:rPr>
            </a:br>
            <a:r>
              <a:rPr lang="de-DE" dirty="0">
                <a:solidFill>
                  <a:srgbClr val="000000"/>
                </a:solidFill>
              </a:rPr>
              <a:t>09:40  </a:t>
            </a:r>
            <a:r>
              <a:rPr lang="de-DE" dirty="0" err="1">
                <a:solidFill>
                  <a:srgbClr val="000000"/>
                </a:solidFill>
              </a:rPr>
              <a:t>Weaponize</a:t>
            </a:r>
            <a:r>
              <a:rPr lang="de-DE" dirty="0">
                <a:solidFill>
                  <a:srgbClr val="000000"/>
                </a:solidFill>
              </a:rPr>
              <a:t> E-Mail mit </a:t>
            </a:r>
            <a:r>
              <a:rPr lang="de-DE" dirty="0" err="1">
                <a:solidFill>
                  <a:srgbClr val="000000"/>
                </a:solidFill>
              </a:rPr>
              <a:t>GenAI</a:t>
            </a:r>
            <a:r>
              <a:rPr lang="de-DE" dirty="0">
                <a:solidFill>
                  <a:srgbClr val="000000"/>
                </a:solidFill>
              </a:rPr>
              <a:t>, </a:t>
            </a:r>
            <a:r>
              <a:rPr lang="de-DE" dirty="0" err="1">
                <a:solidFill>
                  <a:srgbClr val="000000"/>
                </a:solidFill>
              </a:rPr>
              <a:t>Adversary</a:t>
            </a:r>
            <a:r>
              <a:rPr lang="de-DE" dirty="0">
                <a:solidFill>
                  <a:srgbClr val="000000"/>
                </a:solidFill>
              </a:rPr>
              <a:t>-in-</a:t>
            </a:r>
            <a:r>
              <a:rPr lang="de-DE" dirty="0" err="1">
                <a:solidFill>
                  <a:srgbClr val="000000"/>
                </a:solidFill>
              </a:rPr>
              <a:t>the</a:t>
            </a:r>
            <a:r>
              <a:rPr lang="de-DE" dirty="0">
                <a:solidFill>
                  <a:srgbClr val="000000"/>
                </a:solidFill>
              </a:rPr>
              <a:t>-</a:t>
            </a:r>
            <a:r>
              <a:rPr lang="de-DE" dirty="0" err="1">
                <a:solidFill>
                  <a:srgbClr val="000000"/>
                </a:solidFill>
              </a:rPr>
              <a:t>middle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attack</a:t>
            </a:r>
            <a:r>
              <a:rPr lang="de-DE" dirty="0">
                <a:solidFill>
                  <a:srgbClr val="000000"/>
                </a:solidFill>
              </a:rPr>
              <a:t> auf SAP </a:t>
            </a:r>
          </a:p>
          <a:p>
            <a:pPr algn="l"/>
            <a:br>
              <a:rPr lang="de-DE" dirty="0">
                <a:solidFill>
                  <a:srgbClr val="000000"/>
                </a:solidFill>
              </a:rPr>
            </a:br>
            <a:r>
              <a:rPr lang="de-DE" dirty="0">
                <a:solidFill>
                  <a:srgbClr val="000000"/>
                </a:solidFill>
              </a:rPr>
              <a:t>12:30  Mittagspause </a:t>
            </a:r>
            <a:br>
              <a:rPr lang="de-DE" dirty="0">
                <a:solidFill>
                  <a:srgbClr val="000000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13:15  Aktivierung des „</a:t>
            </a:r>
            <a:r>
              <a:rPr lang="de-DE" dirty="0" err="1">
                <a:solidFill>
                  <a:srgbClr val="000000"/>
                </a:solidFill>
              </a:rPr>
              <a:t>Unexpected</a:t>
            </a:r>
            <a:r>
              <a:rPr lang="de-DE" dirty="0">
                <a:solidFill>
                  <a:srgbClr val="000000"/>
                </a:solidFill>
              </a:rPr>
              <a:t> Login " Alerts und </a:t>
            </a:r>
            <a:r>
              <a:rPr lang="de-DE" dirty="0" err="1">
                <a:solidFill>
                  <a:srgbClr val="000000"/>
                </a:solidFill>
              </a:rPr>
              <a:t>automat</a:t>
            </a:r>
            <a:r>
              <a:rPr lang="de-DE" dirty="0">
                <a:solidFill>
                  <a:srgbClr val="000000"/>
                </a:solidFill>
              </a:rPr>
              <a:t>. Reaktion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Optional:</a:t>
            </a: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- Erweiterung des Alerts auf Adressräume von „Schurken-Staaten“ etc.</a:t>
            </a: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- Anreicherung der SAP-Alerts mit Handlungsempfehlung von Azure OpenAI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15:00  Hacking Post-mortem und Verabschiedung </a:t>
            </a:r>
          </a:p>
          <a:p>
            <a:pPr algn="l"/>
            <a:endParaRPr lang="en-DE" dirty="0">
              <a:solidFill>
                <a:srgbClr val="0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295AEF-B508-89A4-0DBE-0BCBC9738BCC}"/>
              </a:ext>
            </a:extLst>
          </p:cNvPr>
          <p:cNvCxnSpPr/>
          <p:nvPr/>
        </p:nvCxnSpPr>
        <p:spPr>
          <a:xfrm>
            <a:off x="387927" y="1717964"/>
            <a:ext cx="738909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58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2216E3-1310-A178-E914-15FED38BD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r>
              <a:rPr lang="de-DE" sz="2000" dirty="0"/>
              <a:t>Bart (de)</a:t>
            </a:r>
          </a:p>
          <a:p>
            <a:r>
              <a:rPr lang="de-DE" sz="2000" dirty="0"/>
              <a:t>Björn (de)</a:t>
            </a:r>
          </a:p>
          <a:p>
            <a:r>
              <a:rPr lang="de-DE" sz="2000" dirty="0"/>
              <a:t>Denny</a:t>
            </a:r>
          </a:p>
          <a:p>
            <a:r>
              <a:rPr lang="de-DE" sz="2000" dirty="0"/>
              <a:t>Holger (de)</a:t>
            </a:r>
          </a:p>
          <a:p>
            <a:r>
              <a:rPr lang="de-DE" sz="2000" dirty="0"/>
              <a:t>Martin R (de)</a:t>
            </a:r>
          </a:p>
          <a:p>
            <a:r>
              <a:rPr lang="de-DE" sz="2000" dirty="0"/>
              <a:t>Michael (de)</a:t>
            </a:r>
          </a:p>
          <a:p>
            <a:r>
              <a:rPr lang="de-DE" sz="2000" dirty="0" err="1"/>
              <a:t>Neety</a:t>
            </a:r>
            <a:endParaRPr lang="de-DE" sz="2000" dirty="0"/>
          </a:p>
          <a:p>
            <a:r>
              <a:rPr lang="de-DE" sz="2000" dirty="0"/>
              <a:t>Savas</a:t>
            </a:r>
          </a:p>
          <a:p>
            <a:r>
              <a:rPr lang="de-DE" sz="2000" dirty="0"/>
              <a:t>Sefa (de)</a:t>
            </a:r>
          </a:p>
          <a:p>
            <a:r>
              <a:rPr lang="de-DE" sz="2000" dirty="0"/>
              <a:t>Thijs (</a:t>
            </a:r>
            <a:r>
              <a:rPr lang="de-DE" sz="2000" dirty="0" err="1"/>
              <a:t>nl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Kajendran</a:t>
            </a:r>
            <a:endParaRPr lang="de-DE" sz="2000" dirty="0"/>
          </a:p>
          <a:p>
            <a:r>
              <a:rPr lang="de-DE" sz="2000" dirty="0" err="1"/>
              <a:t>Rajesh</a:t>
            </a:r>
            <a:endParaRPr lang="de-DE" sz="2000" dirty="0"/>
          </a:p>
          <a:p>
            <a:r>
              <a:rPr lang="de-DE" sz="2000" dirty="0"/>
              <a:t>Jan</a:t>
            </a:r>
          </a:p>
          <a:p>
            <a:r>
              <a:rPr lang="de-DE" sz="2000" dirty="0" err="1"/>
              <a:t>Dwiref</a:t>
            </a:r>
            <a:endParaRPr lang="de-DE" sz="2000" dirty="0"/>
          </a:p>
          <a:p>
            <a:r>
              <a:rPr lang="de-DE" sz="2000" dirty="0"/>
              <a:t>Mohammed</a:t>
            </a:r>
          </a:p>
          <a:p>
            <a:r>
              <a:rPr lang="de-DE" sz="2000" dirty="0"/>
              <a:t>Imran</a:t>
            </a:r>
          </a:p>
          <a:p>
            <a:r>
              <a:rPr lang="de-DE" sz="2000" dirty="0"/>
              <a:t>Damien</a:t>
            </a:r>
          </a:p>
          <a:p>
            <a:r>
              <a:rPr lang="de-DE" sz="2000" dirty="0"/>
              <a:t>Martin P (de)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BF039-D8F9-4F2C-CE1D-5A912869C6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Eure Coaches für heute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233299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4C145-35BA-2E0C-619E-8B1FDEA41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13" y="223838"/>
            <a:ext cx="10937875" cy="75521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Der </a:t>
            </a:r>
            <a:r>
              <a:rPr lang="de-DE" dirty="0">
                <a:hlinkClick r:id="rId2"/>
              </a:rPr>
              <a:t>Lagebericht</a:t>
            </a:r>
            <a:r>
              <a:rPr lang="de-DE" dirty="0"/>
              <a:t> </a:t>
            </a:r>
            <a:r>
              <a:rPr lang="de-DE" dirty="0">
                <a:solidFill>
                  <a:schemeClr val="bg1"/>
                </a:solidFill>
              </a:rPr>
              <a:t>des BSI (2024) zur IT-Sicherheit meldet: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0053D07-E838-6779-61E8-3AA497A5D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38" y="2031109"/>
            <a:ext cx="5706271" cy="325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graph with lines and dots&#10;&#10;Description automatically generated">
            <a:extLst>
              <a:ext uri="{FF2B5EF4-FFF2-40B4-BE49-F238E27FC236}">
                <a16:creationId xmlns:a16="http://schemas.microsoft.com/office/drawing/2014/main" id="{E28637A1-819F-E8F6-0287-6ABD3D39A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926" y="1903520"/>
            <a:ext cx="4510636" cy="343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16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F90E2-5466-4A8D-9B43-5991DD2898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SAP Security Meinungsbild bevor wir starten…</a:t>
            </a:r>
            <a:endParaRPr lang="en-DE" cap="non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F00B55-9A94-2D9D-AFF3-6BC65968D99A}"/>
              </a:ext>
            </a:extLst>
          </p:cNvPr>
          <p:cNvSpPr txBox="1"/>
          <p:nvPr/>
        </p:nvSpPr>
        <p:spPr>
          <a:xfrm>
            <a:off x="3076414" y="6367046"/>
            <a:ext cx="61218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https://www.menti.com/alshvafvpjck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A6A923-CE57-7B2E-49BD-EA08A3F7E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442" y="1084544"/>
            <a:ext cx="9505709" cy="528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8" name="Picture 10" descr="Upcoming Change to Microsoft Multi-Factor Authentication App: Number  Verification — Syracuse University News">
            <a:extLst>
              <a:ext uri="{FF2B5EF4-FFF2-40B4-BE49-F238E27FC236}">
                <a16:creationId xmlns:a16="http://schemas.microsoft.com/office/drawing/2014/main" id="{1A57BCBE-65C8-3891-36B4-29E67BDC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05" y="1468292"/>
            <a:ext cx="7174004" cy="4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A6694-5439-A936-E36A-ECBCCD97C34D}"/>
              </a:ext>
            </a:extLst>
          </p:cNvPr>
          <p:cNvSpPr txBox="1"/>
          <p:nvPr/>
        </p:nvSpPr>
        <p:spPr>
          <a:xfrm>
            <a:off x="378691" y="2644138"/>
            <a:ext cx="4056062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SIM </a:t>
            </a:r>
            <a:r>
              <a:rPr lang="de-DE" sz="2800" dirty="0" err="1"/>
              <a:t>Jacking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MFA </a:t>
            </a:r>
            <a:r>
              <a:rPr lang="de-DE" sz="2800" dirty="0" err="1"/>
              <a:t>fatigue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Social </a:t>
            </a:r>
            <a:r>
              <a:rPr lang="de-DE" sz="2800" dirty="0" err="1"/>
              <a:t>engineering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89347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2" name="Picture 4" descr="GitHub - kgretzky/evilginx2: Standalone man-in-the-middle attack framework  used for phishing login credentials along with session cookies, allowing  for the bypass of 2-factor authentication">
            <a:extLst>
              <a:ext uri="{FF2B5EF4-FFF2-40B4-BE49-F238E27FC236}">
                <a16:creationId xmlns:a16="http://schemas.microsoft.com/office/drawing/2014/main" id="{2C5010C0-A500-8730-C528-15B00B20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17" y="2820014"/>
            <a:ext cx="172987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CCE60704-CA20-F8B1-F6CC-90016E98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2" y="2060652"/>
            <a:ext cx="3786943" cy="25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B70101-C3FB-85FA-D8AD-1AB92F9C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382" y="1185278"/>
            <a:ext cx="732270" cy="73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FFE32-5F08-A091-1E54-C0D0228D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12" y="1795187"/>
            <a:ext cx="2143424" cy="248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45440-8945-8D5C-4045-2CAFC5B75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221" y="3766039"/>
            <a:ext cx="599393" cy="51245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F9AF3E6-0209-CF6E-268F-2AF59189E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12" y="3944517"/>
            <a:ext cx="914400" cy="91440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BADE4968-237A-C545-40D3-420944DDDE8E}"/>
              </a:ext>
            </a:extLst>
          </p:cNvPr>
          <p:cNvSpPr/>
          <p:nvPr/>
        </p:nvSpPr>
        <p:spPr>
          <a:xfrm rot="19547382">
            <a:off x="-129196" y="4524716"/>
            <a:ext cx="2567709" cy="7801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D88862D-1A17-569D-F38C-FDFD0C97EA9A}"/>
              </a:ext>
            </a:extLst>
          </p:cNvPr>
          <p:cNvSpPr/>
          <p:nvPr/>
        </p:nvSpPr>
        <p:spPr>
          <a:xfrm rot="19547382" flipV="1">
            <a:off x="-1244915" y="3502223"/>
            <a:ext cx="2567709" cy="711893"/>
          </a:xfrm>
          <a:prstGeom prst="arc">
            <a:avLst>
              <a:gd name="adj1" fmla="val 16200000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540BE5-65AB-05F1-C022-B3F79BEDEDE2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2064524" y="1551413"/>
            <a:ext cx="3264858" cy="2437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5AC27C4-E032-42A0-B14E-A21A1040E941}"/>
              </a:ext>
            </a:extLst>
          </p:cNvPr>
          <p:cNvCxnSpPr>
            <a:cxnSpLocks/>
            <a:stCxn id="11" idx="3"/>
            <a:endCxn id="2054" idx="0"/>
          </p:cNvCxnSpPr>
          <p:nvPr/>
        </p:nvCxnSpPr>
        <p:spPr>
          <a:xfrm>
            <a:off x="6061652" y="1551413"/>
            <a:ext cx="3933712" cy="509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93009E-7DA8-C509-8BF4-182971E304CA}"/>
              </a:ext>
            </a:extLst>
          </p:cNvPr>
          <p:cNvSpPr txBox="1"/>
          <p:nvPr/>
        </p:nvSpPr>
        <p:spPr>
          <a:xfrm>
            <a:off x="4994797" y="1843901"/>
            <a:ext cx="14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Entra ID</a:t>
            </a:r>
          </a:p>
          <a:p>
            <a:r>
              <a:rPr lang="de-DE" sz="1200" b="0" dirty="0"/>
              <a:t>(</a:t>
            </a:r>
            <a:r>
              <a:rPr lang="de-DE" sz="1200" b="0" dirty="0" err="1"/>
              <a:t>or</a:t>
            </a:r>
            <a:r>
              <a:rPr lang="de-DE" sz="1200" b="0" dirty="0"/>
              <a:t> </a:t>
            </a:r>
            <a:r>
              <a:rPr lang="de-DE" sz="1200" b="0" dirty="0" err="1"/>
              <a:t>any</a:t>
            </a:r>
            <a:r>
              <a:rPr lang="de-DE" sz="1200" b="0" dirty="0"/>
              <a:t> </a:t>
            </a:r>
            <a:r>
              <a:rPr lang="de-DE" sz="1200" b="0" dirty="0" err="1"/>
              <a:t>other</a:t>
            </a:r>
            <a:r>
              <a:rPr lang="de-DE" sz="1200" b="0" dirty="0"/>
              <a:t> </a:t>
            </a:r>
            <a:r>
              <a:rPr lang="de-DE" sz="1200" b="0" dirty="0" err="1"/>
              <a:t>IdP</a:t>
            </a:r>
            <a:r>
              <a:rPr lang="de-DE" sz="1200" b="0" dirty="0"/>
              <a:t>)</a:t>
            </a:r>
            <a:endParaRPr lang="en-DE" sz="1200" b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E89D9-4732-1017-D996-3B2BCDF04B0C}"/>
              </a:ext>
            </a:extLst>
          </p:cNvPr>
          <p:cNvSpPr txBox="1"/>
          <p:nvPr/>
        </p:nvSpPr>
        <p:spPr>
          <a:xfrm>
            <a:off x="8714315" y="4689640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739F1-01F5-7184-37E6-88275925D62F}"/>
              </a:ext>
            </a:extLst>
          </p:cNvPr>
          <p:cNvCxnSpPr/>
          <p:nvPr/>
        </p:nvCxnSpPr>
        <p:spPr>
          <a:xfrm>
            <a:off x="3550439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B50AC8-9FF4-A9D9-E3B6-B1141E433308}"/>
              </a:ext>
            </a:extLst>
          </p:cNvPr>
          <p:cNvCxnSpPr/>
          <p:nvPr/>
        </p:nvCxnSpPr>
        <p:spPr>
          <a:xfrm>
            <a:off x="6619191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7F373A-6B68-D200-3B75-A2E55CF2777D}"/>
              </a:ext>
            </a:extLst>
          </p:cNvPr>
          <p:cNvSpPr txBox="1"/>
          <p:nvPr/>
        </p:nvSpPr>
        <p:spPr>
          <a:xfrm>
            <a:off x="3429081" y="3001947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username</a:t>
            </a:r>
            <a:r>
              <a:rPr lang="de-DE" sz="1100" dirty="0"/>
              <a:t>/</a:t>
            </a:r>
            <a:r>
              <a:rPr lang="de-DE" sz="1100" dirty="0" err="1"/>
              <a:t>pwd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26EB99-986A-66ED-F030-DB057530A6DB}"/>
              </a:ext>
            </a:extLst>
          </p:cNvPr>
          <p:cNvSpPr txBox="1"/>
          <p:nvPr/>
        </p:nvSpPr>
        <p:spPr>
          <a:xfrm>
            <a:off x="3406616" y="3332834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+ MFA</a:t>
            </a:r>
            <a:endParaRPr lang="en-DE" sz="11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872DF1-0E2F-CACA-5074-FD29C9A0738A}"/>
              </a:ext>
            </a:extLst>
          </p:cNvPr>
          <p:cNvGrpSpPr/>
          <p:nvPr/>
        </p:nvGrpSpPr>
        <p:grpSpPr>
          <a:xfrm>
            <a:off x="5283202" y="4689640"/>
            <a:ext cx="914400" cy="914400"/>
            <a:chOff x="5466686" y="4654942"/>
            <a:chExt cx="914400" cy="914400"/>
          </a:xfrm>
        </p:grpSpPr>
        <p:pic>
          <p:nvPicPr>
            <p:cNvPr id="31" name="Graphic 30" descr="Laptop with solid fill">
              <a:extLst>
                <a:ext uri="{FF2B5EF4-FFF2-40B4-BE49-F238E27FC236}">
                  <a16:creationId xmlns:a16="http://schemas.microsoft.com/office/drawing/2014/main" id="{42AC02E2-53B8-F45C-0276-60285FD5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66686" y="465494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Alien Face outline">
              <a:extLst>
                <a:ext uri="{FF2B5EF4-FFF2-40B4-BE49-F238E27FC236}">
                  <a16:creationId xmlns:a16="http://schemas.microsoft.com/office/drawing/2014/main" id="{0BC5FE51-D141-0BC6-C2C3-DFE660A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36232" y="4862572"/>
              <a:ext cx="399308" cy="399308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94E221-AD9C-63C7-FF73-4EA9436092D3}"/>
              </a:ext>
            </a:extLst>
          </p:cNvPr>
          <p:cNvCxnSpPr>
            <a:cxnSpLocks/>
          </p:cNvCxnSpPr>
          <p:nvPr/>
        </p:nvCxnSpPr>
        <p:spPr>
          <a:xfrm>
            <a:off x="5754254" y="3980049"/>
            <a:ext cx="0" cy="70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2DF365-180F-18CA-FA6C-837D1A4D7EBA}"/>
              </a:ext>
            </a:extLst>
          </p:cNvPr>
          <p:cNvSpPr txBox="1"/>
          <p:nvPr/>
        </p:nvSpPr>
        <p:spPr>
          <a:xfrm>
            <a:off x="4490191" y="4034762"/>
            <a:ext cx="12880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dirty="0" err="1"/>
              <a:t>Credentials</a:t>
            </a:r>
            <a:endParaRPr lang="de-DE" sz="1100" b="0" dirty="0"/>
          </a:p>
          <a:p>
            <a:r>
              <a:rPr lang="de-DE" sz="1100" b="0" dirty="0"/>
              <a:t>+</a:t>
            </a:r>
          </a:p>
          <a:p>
            <a:r>
              <a:rPr lang="de-DE" sz="1100" b="0" dirty="0"/>
              <a:t>Session </a:t>
            </a:r>
            <a:r>
              <a:rPr lang="de-DE" sz="1100" b="0" dirty="0" err="1"/>
              <a:t>cookie</a:t>
            </a:r>
            <a:endParaRPr lang="en-DE" sz="1100" b="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EBE40C8-093F-08FF-1CA0-A2380A3CB747}"/>
              </a:ext>
            </a:extLst>
          </p:cNvPr>
          <p:cNvCxnSpPr>
            <a:cxnSpLocks/>
            <a:stCxn id="33" idx="2"/>
            <a:endCxn id="24" idx="2"/>
          </p:cNvCxnSpPr>
          <p:nvPr/>
        </p:nvCxnSpPr>
        <p:spPr>
          <a:xfrm rot="5400000" flipH="1" flipV="1">
            <a:off x="7739690" y="3040905"/>
            <a:ext cx="268384" cy="4242961"/>
          </a:xfrm>
          <a:prstGeom prst="bentConnector3">
            <a:avLst>
              <a:gd name="adj1" fmla="val -851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DEC703-4D31-7620-C30F-58E805DFAF6A}"/>
              </a:ext>
            </a:extLst>
          </p:cNvPr>
          <p:cNvSpPr txBox="1"/>
          <p:nvPr/>
        </p:nvSpPr>
        <p:spPr>
          <a:xfrm>
            <a:off x="5013492" y="2564419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EvilGinx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C8E46-40FB-BB06-993E-ACD577B19AC7}"/>
              </a:ext>
            </a:extLst>
          </p:cNvPr>
          <p:cNvSpPr txBox="1"/>
          <p:nvPr/>
        </p:nvSpPr>
        <p:spPr>
          <a:xfrm>
            <a:off x="-221904" y="4745536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Victim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AB946-5DE2-E3CB-910D-1B79BA5E01FB}"/>
              </a:ext>
            </a:extLst>
          </p:cNvPr>
          <p:cNvSpPr txBox="1"/>
          <p:nvPr/>
        </p:nvSpPr>
        <p:spPr>
          <a:xfrm>
            <a:off x="5051881" y="5531960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Hacker</a:t>
            </a:r>
          </a:p>
        </p:txBody>
      </p:sp>
    </p:spTree>
    <p:extLst>
      <p:ext uri="{BB962C8B-B14F-4D97-AF65-F5344CB8AC3E}">
        <p14:creationId xmlns:p14="http://schemas.microsoft.com/office/powerpoint/2010/main" val="86816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/>
              <a:t>Der Faktor Mensch</a:t>
            </a:r>
            <a:endParaRPr lang="en-DE" cap="non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C92A53-1552-C5D7-5636-7E36114B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" y="2419181"/>
            <a:ext cx="4480086" cy="3763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A2229F-3215-C148-61D3-11779F80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86" y="1212630"/>
            <a:ext cx="4796724" cy="1186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03F169-0941-397A-A3F2-BFE5BB050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09" t="16899"/>
          <a:stretch/>
        </p:blipFill>
        <p:spPr>
          <a:xfrm>
            <a:off x="6381086" y="1684963"/>
            <a:ext cx="4103367" cy="3931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374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526C4-A10E-DE9E-AC81-68E76A7E6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814" y="1341438"/>
            <a:ext cx="4892242" cy="1992890"/>
          </a:xfrm>
        </p:spPr>
        <p:txBody>
          <a:bodyPr/>
          <a:lstStyle/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2"/>
              </a:rPr>
              <a:t>Crescendo </a:t>
            </a:r>
            <a:r>
              <a:rPr lang="de-DE" sz="1600" dirty="0" err="1">
                <a:hlinkClick r:id="rId2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3"/>
              </a:rPr>
              <a:t>Skeleton Key </a:t>
            </a:r>
            <a:r>
              <a:rPr lang="de-DE" sz="1600" dirty="0" err="1">
                <a:hlinkClick r:id="rId3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hlinkClick r:id="rId4"/>
              </a:rPr>
              <a:t>Past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tense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prompts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/>
              <a:t>Claiming</a:t>
            </a:r>
            <a:r>
              <a:rPr lang="de-DE" sz="1600" dirty="0"/>
              <a:t> an </a:t>
            </a:r>
            <a:r>
              <a:rPr lang="de-DE" sz="1600" dirty="0" err="1"/>
              <a:t>educational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attack</a:t>
            </a:r>
            <a:endParaRPr lang="en-DE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AI-Assistenten werden sukzessive besser in der Vermeidung von Missbrauch, ABER</a:t>
            </a:r>
            <a:endParaRPr lang="en-DE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65F6-DCA9-4429-2C06-43003DBCB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518" y="2083882"/>
            <a:ext cx="3686181" cy="324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DB53-2D35-473D-57D8-502452E3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799" y="1527536"/>
            <a:ext cx="4892243" cy="441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36F4B3-FEB5-3A6B-3734-9F3D96F42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1" y="3334328"/>
            <a:ext cx="2820494" cy="297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644AF-09CE-6A66-849D-3FD8CEB6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674" y="3071906"/>
            <a:ext cx="4960604" cy="207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E6719C-AA48-CE5C-2A3F-CDA4DD8815BD}"/>
              </a:ext>
            </a:extLst>
          </p:cNvPr>
          <p:cNvSpPr/>
          <p:nvPr/>
        </p:nvSpPr>
        <p:spPr>
          <a:xfrm>
            <a:off x="1248032" y="3550508"/>
            <a:ext cx="226541" cy="78259"/>
          </a:xfrm>
          <a:prstGeom prst="rect">
            <a:avLst/>
          </a:prstGeom>
          <a:solidFill>
            <a:srgbClr val="EDEFF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F3234-6CCC-21A6-A217-8478EEFAE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756" y="1419765"/>
            <a:ext cx="10126488" cy="4410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78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904</TotalTime>
  <Words>467</Words>
  <Application>Microsoft Office PowerPoint</Application>
  <PresentationFormat>Widescreen</PresentationFormat>
  <Paragraphs>98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-apple-system</vt:lpstr>
      <vt:lpstr>Arial</vt:lpstr>
      <vt:lpstr>Arial Black</vt:lpstr>
      <vt:lpstr>Calibri</vt:lpstr>
      <vt:lpstr>Symbol</vt:lpstr>
      <vt:lpstr>Wingdings</vt:lpstr>
      <vt:lpstr>DSAG-Technologietage 2024</vt:lpstr>
      <vt:lpstr>1_DSAG-Technologietage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 (SAP Integration and Security)</cp:lastModifiedBy>
  <cp:revision>280</cp:revision>
  <dcterms:created xsi:type="dcterms:W3CDTF">2018-07-31T15:04:08Z</dcterms:created>
  <dcterms:modified xsi:type="dcterms:W3CDTF">2024-12-04T16:15:17Z</dcterms:modified>
</cp:coreProperties>
</file>